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534" r:id="rId6"/>
    <p:sldId id="271" r:id="rId7"/>
    <p:sldId id="535" r:id="rId8"/>
    <p:sldId id="547" r:id="rId9"/>
    <p:sldId id="536" r:id="rId10"/>
    <p:sldId id="539" r:id="rId11"/>
    <p:sldId id="258" r:id="rId12"/>
    <p:sldId id="259" r:id="rId13"/>
    <p:sldId id="556" r:id="rId14"/>
    <p:sldId id="559" r:id="rId15"/>
    <p:sldId id="557" r:id="rId16"/>
    <p:sldId id="538" r:id="rId17"/>
    <p:sldId id="550" r:id="rId18"/>
    <p:sldId id="260" r:id="rId19"/>
    <p:sldId id="543" r:id="rId20"/>
    <p:sldId id="544" r:id="rId21"/>
    <p:sldId id="545" r:id="rId22"/>
    <p:sldId id="541" r:id="rId23"/>
    <p:sldId id="261" r:id="rId24"/>
    <p:sldId id="262" r:id="rId25"/>
    <p:sldId id="537" r:id="rId26"/>
    <p:sldId id="548" r:id="rId27"/>
    <p:sldId id="560" r:id="rId28"/>
    <p:sldId id="553" r:id="rId29"/>
    <p:sldId id="554" r:id="rId30"/>
    <p:sldId id="555" r:id="rId31"/>
    <p:sldId id="267" r:id="rId32"/>
    <p:sldId id="552" r:id="rId33"/>
    <p:sldId id="561" r:id="rId34"/>
    <p:sldId id="551" r:id="rId35"/>
    <p:sldId id="542" r:id="rId36"/>
    <p:sldId id="549" r:id="rId37"/>
    <p:sldId id="558" r:id="rId3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8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21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2E1408-CF43-401A-8ECF-D4C841D7DFEF}" type="datetime1">
              <a:rPr lang="es-ES" smtClean="0"/>
              <a:t>04/08/2025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7791AE-9332-4D69-A47B-3B457B8FC289}" type="datetime1">
              <a:rPr lang="es-ES" noProof="0" smtClean="0"/>
              <a:t>04/08/2025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Add</a:t>
            </a:r>
            <a:r>
              <a:rPr lang="es-ES" dirty="0"/>
              <a:t> DRD1 logo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8033F-3AA7-598A-A5E7-D4ED61A24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94AD8D92-09E7-4ECC-C43E-B94B499E7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DD995BD2-CB1C-9E6D-4E83-5FBAEC249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9DD34CA-BBA5-B5DE-9643-81F35C520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000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6F878-92F9-7FE9-79C0-F96D3F08B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D0D3FD17-5A21-5C51-7F41-46E718E98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20A538A1-B612-F3C4-0914-9109E9088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A512243-44C9-FC74-4A9D-843CA373B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7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0B4A5-F858-0A17-10FD-F6F882F4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E67EE8AA-FEA9-5052-89AA-92E69BADB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D2E388DE-C5FF-7151-3B55-42EBB100A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ECFDA40-0250-8A27-EC77-09FB1BEBB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014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665B-7410-0FE4-B58D-B3347268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00A6630D-AEC9-DDBE-8159-F7E6A233A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F95B6F1-11EA-9B83-7302-463A4B02E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14DC070C-AE0F-555C-075C-0658125FE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4501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12293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25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93799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26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0064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AB20C-F09F-F531-27A2-A8F461233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78F54675-C2C2-9E5C-2B32-407C5ED5A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C0BB3B42-F689-E8C9-C3B4-7C2BF9921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6519DF6-4F70-2599-7C0E-AB586AB5A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659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C5FDC-ADDA-C396-4D05-B9236436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578C60A2-07E3-CCCD-FA9F-4E353F81C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0E0EA990-0327-D4A3-093D-658E4D0BA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C83AEFE-9D15-7669-06B0-716956432D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44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04170-938C-1824-F5A2-1CC6FB941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5936DD8-1D4E-B84C-9E7A-564FEC7584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565838D8-CCE7-ABC5-D278-71D93ADEB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Add</a:t>
            </a:r>
            <a:r>
              <a:rPr lang="es-ES" dirty="0"/>
              <a:t> DRD1 logo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7449B973-FF51-8B6A-7F3B-65DBF2F25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791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an alternative to CF4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01293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B8078-CA3A-4923-D385-887D586F0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91E7A847-C89C-E14E-7CA7-5F95C02FF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EEE8F96F-A79F-9D14-0DF7-2D6EEA926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Legend</a:t>
            </a:r>
            <a:r>
              <a:rPr lang="es-ES" dirty="0"/>
              <a:t> in bottom </a:t>
            </a:r>
            <a:r>
              <a:rPr lang="es-ES" dirty="0" err="1"/>
              <a:t>right</a:t>
            </a:r>
            <a:r>
              <a:rPr lang="es-ES" dirty="0"/>
              <a:t> </a:t>
            </a:r>
            <a:r>
              <a:rPr lang="es-ES" dirty="0" err="1"/>
              <a:t>plot</a:t>
            </a:r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3C64459-3699-A120-B0B6-A08067D9B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24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3368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possible solution, what will I add to this knowledge?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229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325BD-D64F-2D4E-27B0-3DB025860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8BF0FABA-E403-59F1-6203-CC0844980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7E5A428-C932-4132-19A2-C1BE5FD53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DF4427D-470C-8D4E-8F6F-AAC0102F55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579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B92BA-EF02-108B-14FD-F1BE1C9FC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05D60937-BEF1-365D-8245-A6F1F3533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6E0FA949-14E6-B7F8-B63F-49AF7D0EE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E6E8427-619B-2FD4-DD77-D0869C0DA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2018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might expect recombination if the are space charge, but we don’t expect it in primary scintillation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03C52C-5E29-41AF-BAA3-8217E886DA08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8787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EBCB3-99FD-C75A-443C-F784C5A2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8D6AA6D6-F69D-E6BA-5E6F-E28134551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B1B7ECDB-460E-98DB-89C0-22E3AFF70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23DEB8F-AC89-0231-C735-98B913AA68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92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2AEF-C5AE-395F-0B25-958B91199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F838184F-614C-F32A-FDDC-550C9A69F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35DD9D29-187E-8C3B-BCD7-51187B6E9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149255C-D6CF-D712-1A9D-08749FADD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06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05 - 08 - 2025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Barco, G.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56D0-E933-7440-B2A0-34A4D0B6A2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78BD0FD-047A-1048-A58A-E1784858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067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AR" noProof="0"/>
              <a:t>05 - 08 - 2025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42000">
              <a:schemeClr val="bg1">
                <a:tint val="98000"/>
                <a:shade val="90000"/>
                <a:satMod val="130000"/>
                <a:lumMod val="103000"/>
              </a:schemeClr>
            </a:gs>
            <a:gs pos="88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á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217" y="2214351"/>
            <a:ext cx="6302158" cy="2429298"/>
          </a:xfrm>
        </p:spPr>
        <p:txBody>
          <a:bodyPr rtlCol="0" anchor="ctr">
            <a:normAutofit/>
          </a:bodyPr>
          <a:lstStyle/>
          <a:p>
            <a:pPr algn="r"/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Characterization 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of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Ar/N2 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gaseous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mixtures 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for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MPGD-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based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detectors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.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2743" y="1843709"/>
            <a:ext cx="3265713" cy="3170582"/>
          </a:xfrm>
        </p:spPr>
        <p:txBody>
          <a:bodyPr rtlCol="0" anchor="ctr">
            <a:normAutofit/>
          </a:bodyPr>
          <a:lstStyle/>
          <a:p>
            <a:pPr algn="ctr"/>
            <a:r>
              <a:rPr lang="es-ES" b="1" i="1" dirty="0">
                <a:latin typeface="Franklin Gothic Book" panose="020B0503020102020204" pitchFamily="34" charset="0"/>
              </a:rPr>
              <a:t>EP-DT Training </a:t>
            </a:r>
            <a:r>
              <a:rPr lang="es-ES" b="1" i="1" dirty="0" err="1">
                <a:latin typeface="Franklin Gothic Book" panose="020B0503020102020204" pitchFamily="34" charset="0"/>
              </a:rPr>
              <a:t>Seminar</a:t>
            </a:r>
            <a:endParaRPr lang="es-ES" b="1" i="1" dirty="0"/>
          </a:p>
          <a:p>
            <a:pPr algn="ctr" rtl="0"/>
            <a:r>
              <a:rPr lang="es-ES" dirty="0"/>
              <a:t>Genaro Barco</a:t>
            </a:r>
          </a:p>
          <a:p>
            <a:pPr algn="ctr" rtl="0"/>
            <a:endParaRPr lang="es-ES" dirty="0"/>
          </a:p>
          <a:p>
            <a:pPr algn="ctr"/>
            <a:r>
              <a:rPr lang="es-ES" b="1" i="1" dirty="0" err="1"/>
              <a:t>Supervisors</a:t>
            </a:r>
            <a:r>
              <a:rPr lang="es-ES" b="1" i="1" dirty="0"/>
              <a:t>:</a:t>
            </a:r>
          </a:p>
          <a:p>
            <a:pPr algn="ctr"/>
            <a:r>
              <a:rPr lang="es-ES" dirty="0"/>
              <a:t>Diego </a:t>
            </a:r>
            <a:r>
              <a:rPr lang="es-ES" dirty="0" err="1"/>
              <a:t>Gonzalez</a:t>
            </a:r>
            <a:r>
              <a:rPr lang="es-ES" dirty="0"/>
              <a:t> Diaz</a:t>
            </a:r>
          </a:p>
          <a:p>
            <a:pPr algn="ctr"/>
            <a:r>
              <a:rPr lang="es-ES" dirty="0" err="1"/>
              <a:t>Florian</a:t>
            </a:r>
            <a:r>
              <a:rPr lang="es-ES" dirty="0"/>
              <a:t> </a:t>
            </a:r>
            <a:r>
              <a:rPr lang="es-ES" dirty="0" err="1"/>
              <a:t>Brunbauer</a:t>
            </a:r>
            <a:endParaRPr lang="es-ES" dirty="0"/>
          </a:p>
          <a:p>
            <a:pPr algn="ctr"/>
            <a:r>
              <a:rPr lang="es-ES" dirty="0"/>
              <a:t>Pablo Amedo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733903-47CA-8890-67F8-3ED5F0332173}"/>
              </a:ext>
            </a:extLst>
          </p:cNvPr>
          <p:cNvSpPr/>
          <p:nvPr/>
        </p:nvSpPr>
        <p:spPr>
          <a:xfrm>
            <a:off x="8291236" y="89139"/>
            <a:ext cx="3781425" cy="1135812"/>
          </a:xfrm>
          <a:prstGeom prst="rect">
            <a:avLst/>
          </a:prstGeom>
          <a:solidFill>
            <a:srgbClr val="0130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27A9C1E9-9C72-A97A-8211-605FE0FD2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26" y="89140"/>
            <a:ext cx="4284125" cy="1135811"/>
          </a:xfrm>
          <a:prstGeom prst="rect">
            <a:avLst/>
          </a:prstGeom>
        </p:spPr>
      </p:pic>
      <p:pic>
        <p:nvPicPr>
          <p:cNvPr id="2050" name="Picture 2" descr="home">
            <a:extLst>
              <a:ext uri="{FF2B5EF4-FFF2-40B4-BE49-F238E27FC236}">
                <a16:creationId xmlns:a16="http://schemas.microsoft.com/office/drawing/2014/main" id="{97A42463-7763-2C10-17CA-0D00E1F9F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549" y="233284"/>
            <a:ext cx="3629025" cy="83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08CD253-3DA2-E20A-7C54-AE447D0BE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691" y="165812"/>
            <a:ext cx="2908404" cy="9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EE6CE-423E-46D7-10FB-33ADB3B1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8993BF-5BA3-075D-A287-86255844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E11ADC-FDCE-CB9F-9643-428C48E9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FCC5C9C-04D8-7EC6-9F94-1D92FD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6B2D310-9BD7-0D44-CA1A-8A7D4615F579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Barco, G.  </a:t>
            </a: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" name="Marcador de fecha 3">
            <a:extLst>
              <a:ext uri="{FF2B5EF4-FFF2-40B4-BE49-F238E27FC236}">
                <a16:creationId xmlns:a16="http://schemas.microsoft.com/office/drawing/2014/main" id="{F2FFDA3C-C228-14E9-F5D2-10FE9798AC51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C40A581-FF87-6A98-9BF8-27B80CE443C1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83080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9D757-85F6-407B-86F4-A5911D7BE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77C304-A5BA-1115-510B-0D48145DC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3BDBDD3-8DE8-1BF4-88E4-B72A74D50770}"/>
              </a:ext>
            </a:extLst>
          </p:cNvPr>
          <p:cNvCxnSpPr/>
          <p:nvPr/>
        </p:nvCxnSpPr>
        <p:spPr>
          <a:xfrm>
            <a:off x="1043609" y="3279913"/>
            <a:ext cx="1739348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8CD8BBE-8ADE-3B48-D6E7-54D43055C03E}"/>
              </a:ext>
            </a:extLst>
          </p:cNvPr>
          <p:cNvCxnSpPr>
            <a:cxnSpLocks/>
          </p:cNvCxnSpPr>
          <p:nvPr/>
        </p:nvCxnSpPr>
        <p:spPr>
          <a:xfrm>
            <a:off x="9611140" y="725396"/>
            <a:ext cx="1977886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60FF2E5-6AC0-746A-29B5-86F1967F4787}"/>
              </a:ext>
            </a:extLst>
          </p:cNvPr>
          <p:cNvCxnSpPr>
            <a:cxnSpLocks/>
          </p:cNvCxnSpPr>
          <p:nvPr/>
        </p:nvCxnSpPr>
        <p:spPr>
          <a:xfrm>
            <a:off x="2782957" y="811695"/>
            <a:ext cx="1977886" cy="0"/>
          </a:xfrm>
          <a:prstGeom prst="straightConnector1">
            <a:avLst/>
          </a:prstGeom>
          <a:ln w="19050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EFED28A-85E2-428D-9383-C49CD37D2B9B}"/>
              </a:ext>
            </a:extLst>
          </p:cNvPr>
          <p:cNvSpPr/>
          <p:nvPr/>
        </p:nvSpPr>
        <p:spPr>
          <a:xfrm>
            <a:off x="1162130" y="2519089"/>
            <a:ext cx="1502305" cy="63909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Nitric Oxide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BB98239-933C-456B-69E1-B2D2C9C7C295}"/>
              </a:ext>
            </a:extLst>
          </p:cNvPr>
          <p:cNvSpPr/>
          <p:nvPr/>
        </p:nvSpPr>
        <p:spPr>
          <a:xfrm>
            <a:off x="3020747" y="86300"/>
            <a:ext cx="1502305" cy="63909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Nitrogen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F3BA525-4610-8BE4-07A6-CC65E9D1DD8B}"/>
              </a:ext>
            </a:extLst>
          </p:cNvPr>
          <p:cNvSpPr/>
          <p:nvPr/>
        </p:nvSpPr>
        <p:spPr>
          <a:xfrm>
            <a:off x="9848930" y="0"/>
            <a:ext cx="1502305" cy="6390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Argon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DF346FD5-509D-E099-BDA9-22F0D6D02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1A0F46D0-F8DD-E991-BBB3-DCA39B38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B22A11A-5035-5591-A7E5-EEBD021480C4}"/>
              </a:ext>
            </a:extLst>
          </p:cNvPr>
          <p:cNvSpPr txBox="1">
            <a:spLocks/>
          </p:cNvSpPr>
          <p:nvPr/>
        </p:nvSpPr>
        <p:spPr>
          <a:xfrm>
            <a:off x="0" y="6547701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9" name="Marcador de fecha 3">
            <a:extLst>
              <a:ext uri="{FF2B5EF4-FFF2-40B4-BE49-F238E27FC236}">
                <a16:creationId xmlns:a16="http://schemas.microsoft.com/office/drawing/2014/main" id="{51A49259-C574-6B55-A96A-089CCCBA656F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CA3A1FF-9C87-05FF-3277-D6297FB3BA71}"/>
              </a:ext>
            </a:extLst>
          </p:cNvPr>
          <p:cNvSpPr/>
          <p:nvPr/>
        </p:nvSpPr>
        <p:spPr>
          <a:xfrm>
            <a:off x="-1" y="668"/>
            <a:ext cx="496957" cy="47641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11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70668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F58EB-E537-5071-2FDF-9DEFA21BC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F7756AD-60A3-2691-BBCA-83DDAC4C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7FCB687E-D05C-EA8C-5478-9FC284792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0E911B7-4041-F80D-5786-D5655F5F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FD5FC49-A63E-3325-82F8-6DAF925F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3A45868-FC70-2D7E-6344-649E2C006F35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12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286045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DA089D-9F20-4B9D-6196-83FC7207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807842-F214-0C4D-0F7D-93768CE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A63DF96-92FB-49B4-71FB-017EBA168D9C}"/>
              </a:ext>
            </a:extLst>
          </p:cNvPr>
          <p:cNvSpPr txBox="1">
            <a:spLocks/>
          </p:cNvSpPr>
          <p:nvPr/>
        </p:nvSpPr>
        <p:spPr>
          <a:xfrm>
            <a:off x="2595716" y="2162367"/>
            <a:ext cx="7000567" cy="253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Results</a:t>
            </a:r>
            <a:endParaRPr lang="es-ES" sz="5400" cap="none" dirty="0">
              <a:latin typeface="Georgia Pro Cond Semibold" panose="020F0502020204030204" pitchFamily="18" charset="0"/>
              <a:cs typeface="AngsanaUPC" panose="020B0502040204020203" pitchFamily="18" charset="-34"/>
            </a:endParaRPr>
          </a:p>
          <a:p>
            <a:pPr algn="l"/>
            <a:endParaRPr lang="es-ES" sz="5400" cap="none" dirty="0">
              <a:latin typeface="Georgia Pro Cond Semibold" panose="020F0502020204030204" pitchFamily="18" charset="0"/>
              <a:cs typeface="AngsanaUPC" panose="020B0502040204020203" pitchFamily="18" charset="-34"/>
            </a:endParaRPr>
          </a:p>
          <a:p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Field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dependence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of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scintillation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spectra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in Ar/N2 mixture: </a:t>
            </a:r>
          </a:p>
        </p:txBody>
      </p:sp>
    </p:spTree>
    <p:extLst>
      <p:ext uri="{BB962C8B-B14F-4D97-AF65-F5344CB8AC3E}">
        <p14:creationId xmlns:p14="http://schemas.microsoft.com/office/powerpoint/2010/main" val="178160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13500-5E4F-CCBA-DD4E-E9AC922F0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94EF66-FA7D-AE7C-C076-F93E0383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54"/>
            <a:ext cx="12192000" cy="6862754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829FBA2-E1FD-DD6E-AFD4-5C1A85D13EAE}"/>
              </a:ext>
            </a:extLst>
          </p:cNvPr>
          <p:cNvSpPr/>
          <p:nvPr/>
        </p:nvSpPr>
        <p:spPr>
          <a:xfrm>
            <a:off x="3883743" y="412954"/>
            <a:ext cx="501445" cy="491613"/>
          </a:xfrm>
          <a:prstGeom prst="ellipse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AD06B3F-432F-77E1-66FE-2225085EA890}"/>
              </a:ext>
            </a:extLst>
          </p:cNvPr>
          <p:cNvCxnSpPr>
            <a:stCxn id="6" idx="5"/>
          </p:cNvCxnSpPr>
          <p:nvPr/>
        </p:nvCxnSpPr>
        <p:spPr>
          <a:xfrm>
            <a:off x="4311753" y="832572"/>
            <a:ext cx="1558105" cy="632434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8C6B70CA-E7B0-A73D-6487-EAF359C84F45}"/>
              </a:ext>
            </a:extLst>
          </p:cNvPr>
          <p:cNvSpPr/>
          <p:nvPr/>
        </p:nvSpPr>
        <p:spPr>
          <a:xfrm>
            <a:off x="3883742" y="6025428"/>
            <a:ext cx="501445" cy="632434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0E79DA9-9C17-8B2E-0EBB-0D799F2248AD}"/>
              </a:ext>
            </a:extLst>
          </p:cNvPr>
          <p:cNvCxnSpPr>
            <a:stCxn id="11" idx="7"/>
          </p:cNvCxnSpPr>
          <p:nvPr/>
        </p:nvCxnSpPr>
        <p:spPr>
          <a:xfrm flipV="1">
            <a:off x="4311752" y="5039139"/>
            <a:ext cx="1472822" cy="107890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34DFFBA-D38D-4805-9844-6CB0DF63CCEA}"/>
              </a:ext>
            </a:extLst>
          </p:cNvPr>
          <p:cNvSpPr/>
          <p:nvPr/>
        </p:nvSpPr>
        <p:spPr>
          <a:xfrm>
            <a:off x="6003235" y="1148789"/>
            <a:ext cx="2077278" cy="7495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Saturation Current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ECA384F-1C20-77F1-0907-E4CBAD13AAB8}"/>
              </a:ext>
            </a:extLst>
          </p:cNvPr>
          <p:cNvSpPr/>
          <p:nvPr/>
        </p:nvSpPr>
        <p:spPr>
          <a:xfrm>
            <a:off x="6003235" y="4289554"/>
            <a:ext cx="2077278" cy="7495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Max. Collection Field</a:t>
            </a:r>
          </a:p>
        </p:txBody>
      </p:sp>
      <p:sp>
        <p:nvSpPr>
          <p:cNvPr id="20" name="Marcador de pie de página 19">
            <a:extLst>
              <a:ext uri="{FF2B5EF4-FFF2-40B4-BE49-F238E27FC236}">
                <a16:creationId xmlns:a16="http://schemas.microsoft.com/office/drawing/2014/main" id="{4AE3C5D3-D299-BE72-FE52-9A4E3DF4C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A58D863-C448-F9DD-EA9D-70AF0DF1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EEB1F70-23E8-D547-4B23-B3DFE1D681E6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23" name="Marcador de fecha 3">
            <a:extLst>
              <a:ext uri="{FF2B5EF4-FFF2-40B4-BE49-F238E27FC236}">
                <a16:creationId xmlns:a16="http://schemas.microsoft.com/office/drawing/2014/main" id="{EA94FAB6-708C-63D7-920F-9AC0ECE4FB97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FC064EA-689D-4C21-E483-D81976CF0063}"/>
              </a:ext>
            </a:extLst>
          </p:cNvPr>
          <p:cNvSpPr/>
          <p:nvPr/>
        </p:nvSpPr>
        <p:spPr>
          <a:xfrm>
            <a:off x="0" y="-4754"/>
            <a:ext cx="519236" cy="4853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14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26784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6B137B8-D0CA-1783-A5AD-CED582862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E350F752-22F1-3C01-1263-F5C74F11A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223CEDC-75E4-3E57-8DAD-B2EDE4F86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74301E-D28F-CDE6-3E7D-68F5709D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C58205A2-FA97-DB7A-B541-6950FCF4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15</a:t>
            </a:fld>
            <a:endParaRPr lang="es-ES" noProof="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7F9B6A4-7F47-2813-FF5A-882E158F9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E9FBDF91-E783-2DB0-169E-F19F77D35D82}"/>
              </a:ext>
            </a:extLst>
          </p:cNvPr>
          <p:cNvSpPr/>
          <p:nvPr/>
        </p:nvSpPr>
        <p:spPr>
          <a:xfrm>
            <a:off x="0" y="10405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15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460025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2EA408F8-2A7D-F0CA-AD8E-F3F0C4EFA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A5267518-36EC-81D2-DAFF-ECC5CC90C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EACC27C-A0FC-0EFA-4DFB-0BA1FE875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F9C5C10-D1D1-874A-4173-F8DD9230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5607F52D-0C10-640A-C82C-EB7C87D7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16</a:t>
            </a:fld>
            <a:endParaRPr lang="es-ES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7FC6AA-7ADD-0636-C381-093F577E5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1946FF-45CD-2059-05AD-D2B591CA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57E3A4-6DE1-DE6C-E5E2-8C9536DA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C1F25A-8FD6-ECDA-5919-F9727556F1CB}"/>
              </a:ext>
            </a:extLst>
          </p:cNvPr>
          <p:cNvSpPr/>
          <p:nvPr/>
        </p:nvSpPr>
        <p:spPr>
          <a:xfrm>
            <a:off x="24974" y="57971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17055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1DBDD6C5-89E7-843F-9818-42899D050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E07A32BA-5071-BB9E-115D-4D2937F36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2B5E05F-8D4B-66BC-CBE2-4DF937D90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C5D0D85-A193-A576-A6DF-378390C17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7E4383D4-EE4F-45CA-C281-5C8688F7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17</a:t>
            </a:fld>
            <a:endParaRPr lang="es-ES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D0690E-403F-DFA9-F5CC-353C8D76B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70ABB3-DE56-C2AE-03EC-6FFA13EB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7BAE91-3A47-2CF2-C995-EFCA6973E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0AA40A6-B8CF-BB4D-6AA7-E4B40A940ECD}"/>
              </a:ext>
            </a:extLst>
          </p:cNvPr>
          <p:cNvSpPr/>
          <p:nvPr/>
        </p:nvSpPr>
        <p:spPr>
          <a:xfrm>
            <a:off x="0" y="10405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17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11951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15DC9-74CA-48D7-467C-A5E4C48F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325532-0313-EFD7-F604-F21EEFA7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896DEA-4BD4-F4EA-2559-818ADECE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524E3E-D6CA-863F-89B6-CAFC8323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87BBD03-6B51-5B64-031E-F0D064EC91A1}"/>
              </a:ext>
            </a:extLst>
          </p:cNvPr>
          <p:cNvSpPr txBox="1">
            <a:spLocks/>
          </p:cNvSpPr>
          <p:nvPr/>
        </p:nvSpPr>
        <p:spPr>
          <a:xfrm>
            <a:off x="2595716" y="2162367"/>
            <a:ext cx="7000567" cy="253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Results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:</a:t>
            </a:r>
          </a:p>
          <a:p>
            <a:pPr algn="l"/>
            <a:endParaRPr lang="es-ES" sz="5400" cap="none" dirty="0">
              <a:latin typeface="Georgia Pro Cond Semibold" panose="020F0502020204030204" pitchFamily="18" charset="0"/>
              <a:cs typeface="AngsanaUPC" panose="020B0502040204020203" pitchFamily="18" charset="-34"/>
            </a:endParaRPr>
          </a:p>
          <a:p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Effect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of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Nitric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Oxide (NO)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contamination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in Ar/N2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scintillation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spectra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23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19DA232A-E1FC-496E-639B-452544F2D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41D01E2E-23E2-C61D-64A7-A59298BAF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4F2B984-3A2A-DD4C-6B03-4711D9E88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3A40634-5474-E03B-198D-48D26A0F1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03F6F58-BD3F-948C-D4C2-A7CE42DEC5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ECA258C0-6DAD-1243-345F-D327EB4B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19</a:t>
            </a:fld>
            <a:endParaRPr lang="es-ES" noProof="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6F52FB6-67E4-5D40-0614-227D6AC063A7}"/>
              </a:ext>
            </a:extLst>
          </p:cNvPr>
          <p:cNvSpPr/>
          <p:nvPr/>
        </p:nvSpPr>
        <p:spPr>
          <a:xfrm>
            <a:off x="2615380" y="1403282"/>
            <a:ext cx="1292604" cy="5112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~1,5 ppm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79AC65-38AF-7C75-3EC3-9305808AB9C0}"/>
              </a:ext>
            </a:extLst>
          </p:cNvPr>
          <p:cNvSpPr/>
          <p:nvPr/>
        </p:nvSpPr>
        <p:spPr>
          <a:xfrm>
            <a:off x="2615380" y="1986116"/>
            <a:ext cx="1292604" cy="511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 0,1 ppm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0F1B9B-801C-1034-B40F-305709C73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99EF1B-1631-6F56-612A-9BBB7F66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805AB42-B932-C7A1-C791-BB173F9F0F67}"/>
              </a:ext>
            </a:extLst>
          </p:cNvPr>
          <p:cNvSpPr/>
          <p:nvPr/>
        </p:nvSpPr>
        <p:spPr>
          <a:xfrm>
            <a:off x="0" y="10405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40635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A08CFED-7B18-8D43-982D-036250951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b="50000"/>
          <a:stretch/>
        </p:blipFill>
        <p:spPr>
          <a:xfrm>
            <a:off x="1017111" y="2280947"/>
            <a:ext cx="5228412" cy="4297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549555-FB56-A246-909B-161F81208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5476" r="20511" b="21539"/>
          <a:stretch>
            <a:fillRect/>
          </a:stretch>
        </p:blipFill>
        <p:spPr>
          <a:xfrm>
            <a:off x="6671925" y="2567317"/>
            <a:ext cx="4532671" cy="412933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7B53277-D583-1B74-5273-AD7589F7A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7701"/>
            <a:ext cx="8168958" cy="314067"/>
          </a:xfrm>
        </p:spPr>
        <p:txBody>
          <a:bodyPr vert="horz" lIns="91440" tIns="45720" rIns="91440" bIns="45720" rtlCol="0" anchor="ctr"/>
          <a:lstStyle/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768348D-FE9C-CA8E-BCEB-9434E39DDFA8}"/>
              </a:ext>
            </a:extLst>
          </p:cNvPr>
          <p:cNvSpPr txBox="1"/>
          <p:nvPr/>
        </p:nvSpPr>
        <p:spPr>
          <a:xfrm>
            <a:off x="5847736" y="161350"/>
            <a:ext cx="5830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Technological challenge</a:t>
            </a:r>
            <a:endParaRPr lang="es-AR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B71C794-B609-6C37-4ACC-C520E0A8DA7B}"/>
              </a:ext>
            </a:extLst>
          </p:cNvPr>
          <p:cNvSpPr/>
          <p:nvPr/>
        </p:nvSpPr>
        <p:spPr>
          <a:xfrm>
            <a:off x="4835573" y="983974"/>
            <a:ext cx="6987208" cy="1305058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Noble gases scintillate in the VUV (2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continuum)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Photoelectric effect causes feedback in wire chambers!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Quenchers are added to </a:t>
            </a:r>
            <a:r>
              <a:rPr lang="en-US" dirty="0" err="1">
                <a:solidFill>
                  <a:schemeClr val="bg1"/>
                </a:solidFill>
              </a:rPr>
              <a:t>Ar</a:t>
            </a:r>
            <a:r>
              <a:rPr lang="en-US" dirty="0">
                <a:solidFill>
                  <a:schemeClr val="bg1"/>
                </a:solidFill>
              </a:rPr>
              <a:t> (e.g., CH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), to eliminate scintillation and increase MWPC gain.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99C2E8-9F68-06A1-6B75-181EB0B81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05 - 08 - 2025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DC8CA3-A71F-DADF-0F28-9610B61D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56D0-E933-7440-B2A0-34A4D0B6A2BF}" type="slidenum">
              <a:rPr lang="en-US" smtClean="0"/>
              <a:t>2</a:t>
            </a:fld>
            <a:endParaRPr lang="en-US"/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BD4E119A-0684-9920-1C14-3EDE22E41624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DDAE3AD-8CAA-A23A-47FD-D4D12DE71B0E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70863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47A40887-E2EC-416B-8937-E536F0871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9B5A3A31-3688-E22C-72E8-5A65866DC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0315971-BF66-F13D-F288-EE9AB3DAF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916002F-B63E-056D-B925-3F46060BF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C2AE58-6828-4BD8-4E9B-A295654D8D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1EA11460-391A-C7C2-F5C2-737571CB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20</a:t>
            </a:fld>
            <a:endParaRPr lang="es-ES" noProof="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ACB5160-3BBA-2EEB-5CF7-CA859194AA8F}"/>
              </a:ext>
            </a:extLst>
          </p:cNvPr>
          <p:cNvSpPr/>
          <p:nvPr/>
        </p:nvSpPr>
        <p:spPr>
          <a:xfrm>
            <a:off x="2615380" y="1403282"/>
            <a:ext cx="1292604" cy="5112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~6 ppm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46326E-C4BC-E43D-83FF-8FA81DB3D67C}"/>
              </a:ext>
            </a:extLst>
          </p:cNvPr>
          <p:cNvSpPr/>
          <p:nvPr/>
        </p:nvSpPr>
        <p:spPr>
          <a:xfrm>
            <a:off x="2615380" y="1986116"/>
            <a:ext cx="1292604" cy="511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 0,6 ppm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4441B8-675B-C6B8-5EB0-0481B6B80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01A7CAE0-0D0E-28D5-BD60-95231791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92F71C1-C570-D492-1CAB-838929D72953}"/>
              </a:ext>
            </a:extLst>
          </p:cNvPr>
          <p:cNvSpPr/>
          <p:nvPr/>
        </p:nvSpPr>
        <p:spPr>
          <a:xfrm>
            <a:off x="71527" y="70533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4277086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48A9E264-EFD0-9FDC-73EF-E06CF7F84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FDE7CB16-CD07-F728-FDFC-7CE189508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E329BBC-E39A-01BF-0A97-CB8806A30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A4DB952-652E-9DB7-DD51-5CB93A0A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DB0DEE-99CC-E168-3D2C-8EC3BEC86E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ECA0A5AA-D3FD-1D26-7CB3-A866F981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21</a:t>
            </a:fld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3461F09-660D-22FE-25EB-605DF65E641D}"/>
              </a:ext>
            </a:extLst>
          </p:cNvPr>
          <p:cNvSpPr/>
          <p:nvPr/>
        </p:nvSpPr>
        <p:spPr>
          <a:xfrm>
            <a:off x="2615380" y="1403282"/>
            <a:ext cx="1292604" cy="5112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~10 ppm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9856D51-DCEC-27E8-D7F5-4AA5B6FA83D5}"/>
              </a:ext>
            </a:extLst>
          </p:cNvPr>
          <p:cNvSpPr/>
          <p:nvPr/>
        </p:nvSpPr>
        <p:spPr>
          <a:xfrm>
            <a:off x="2615380" y="1986116"/>
            <a:ext cx="1292604" cy="511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 1 ppm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44CAC57-074C-8E85-78DA-CEDDBFFF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EFBBDD27-9B40-D721-E761-B7D03A33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05847BB-C662-22E5-AF45-AE21F8E784FC}"/>
              </a:ext>
            </a:extLst>
          </p:cNvPr>
          <p:cNvSpPr/>
          <p:nvPr/>
        </p:nvSpPr>
        <p:spPr>
          <a:xfrm>
            <a:off x="24974" y="10405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21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549568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7A4FD-1554-FC0E-FF76-55DE67766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49FDC3B2-B067-CF97-D32C-EE703173A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810"/>
            <a:ext cx="7865636" cy="5142271"/>
          </a:xfrm>
          <a:prstGeom prst="rect">
            <a:avLst/>
          </a:prstGeom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9664E14A-3035-2F23-0BD6-383009C78890}"/>
              </a:ext>
            </a:extLst>
          </p:cNvPr>
          <p:cNvSpPr/>
          <p:nvPr/>
        </p:nvSpPr>
        <p:spPr>
          <a:xfrm>
            <a:off x="2563469" y="5668141"/>
            <a:ext cx="3628103" cy="74733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Secuence</a:t>
            </a:r>
            <a:r>
              <a:rPr lang="en-US" dirty="0"/>
              <a:t> of transitions</a:t>
            </a:r>
            <a:endParaRPr lang="es-AR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E2AA09-518E-06E0-F4E0-4BB38280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6F948F52-9742-CEDC-28D5-FE6B6F11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22</a:t>
            </a:fld>
            <a:endParaRPr lang="es-ES" noProof="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5911639-F969-1716-E12F-8BEC951E0461}"/>
              </a:ext>
            </a:extLst>
          </p:cNvPr>
          <p:cNvSpPr/>
          <p:nvPr/>
        </p:nvSpPr>
        <p:spPr>
          <a:xfrm>
            <a:off x="0" y="17445"/>
            <a:ext cx="519236" cy="48538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22</a:t>
            </a:r>
            <a:endParaRPr lang="es-AR" sz="120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7AF965F-FEE2-F41D-8241-47405A9BB6D8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904461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D95602E6-A0A9-E161-B285-23EBB02CF834}"/>
              </a:ext>
            </a:extLst>
          </p:cNvPr>
          <p:cNvSpPr txBox="1">
            <a:spLocks/>
          </p:cNvSpPr>
          <p:nvPr/>
        </p:nvSpPr>
        <p:spPr>
          <a:xfrm>
            <a:off x="755373" y="6526488"/>
            <a:ext cx="1162879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dirty="0"/>
              <a:t>05 - 08 - 2025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DF03B5-CBAD-C585-4BE6-C37AE2AD38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38" t="45574" r="64857" b="22253"/>
          <a:stretch>
            <a:fillRect/>
          </a:stretch>
        </p:blipFill>
        <p:spPr>
          <a:xfrm>
            <a:off x="7757651" y="2595716"/>
            <a:ext cx="4434347" cy="4125759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E473F08-29A1-CD0C-F346-061ED90F2A07}"/>
              </a:ext>
            </a:extLst>
          </p:cNvPr>
          <p:cNvSpPr/>
          <p:nvPr/>
        </p:nvSpPr>
        <p:spPr>
          <a:xfrm>
            <a:off x="6191572" y="442528"/>
            <a:ext cx="5397910" cy="76379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Theoretical Description</a:t>
            </a:r>
            <a:endParaRPr lang="en-CH" sz="280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A140864-9A08-CF05-5A76-A16C74DC1FBC}"/>
              </a:ext>
            </a:extLst>
          </p:cNvPr>
          <p:cNvSpPr/>
          <p:nvPr/>
        </p:nvSpPr>
        <p:spPr>
          <a:xfrm>
            <a:off x="755373" y="1967948"/>
            <a:ext cx="1808096" cy="1262269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D7FF3C5-8DF6-34B8-D939-DC12467EB989}"/>
              </a:ext>
            </a:extLst>
          </p:cNvPr>
          <p:cNvSpPr/>
          <p:nvPr/>
        </p:nvSpPr>
        <p:spPr>
          <a:xfrm>
            <a:off x="4434350" y="2531106"/>
            <a:ext cx="1808096" cy="2552461"/>
          </a:xfrm>
          <a:prstGeom prst="ellipse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2D27DB8-6C08-3624-2FA9-56A6C85A16F5}"/>
              </a:ext>
            </a:extLst>
          </p:cNvPr>
          <p:cNvSpPr/>
          <p:nvPr/>
        </p:nvSpPr>
        <p:spPr>
          <a:xfrm>
            <a:off x="8113327" y="2856461"/>
            <a:ext cx="1748423" cy="2110494"/>
          </a:xfrm>
          <a:prstGeom prst="ellipse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C9C8E39-57F4-7B81-E0C8-4CDDDEBA0551}"/>
              </a:ext>
            </a:extLst>
          </p:cNvPr>
          <p:cNvSpPr/>
          <p:nvPr/>
        </p:nvSpPr>
        <p:spPr>
          <a:xfrm>
            <a:off x="9854022" y="3804191"/>
            <a:ext cx="1818742" cy="2847017"/>
          </a:xfrm>
          <a:prstGeom prst="ellipse">
            <a:avLst/>
          </a:prstGeom>
          <a:solidFill>
            <a:schemeClr val="accent3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4486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FBAD3E-0B10-501C-C55B-F2DB21EC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007117-6D56-9206-E820-3CE7D5D16638}"/>
              </a:ext>
            </a:extLst>
          </p:cNvPr>
          <p:cNvSpPr txBox="1">
            <a:spLocks/>
          </p:cNvSpPr>
          <p:nvPr/>
        </p:nvSpPr>
        <p:spPr>
          <a:xfrm>
            <a:off x="129208" y="1618119"/>
            <a:ext cx="4588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algn="ctr">
              <a:defRPr sz="3200">
                <a:solidFill>
                  <a:schemeClr val="tx2">
                    <a:lumMod val="10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contamination</a:t>
            </a:r>
            <a:endParaRPr lang="en-CH" dirty="0"/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6836E0D1-2E48-80C1-2BFC-3940E36C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476" r="20511" b="21539"/>
          <a:stretch>
            <a:fillRect/>
          </a:stretch>
        </p:blipFill>
        <p:spPr>
          <a:xfrm>
            <a:off x="4893481" y="609165"/>
            <a:ext cx="6771327" cy="616878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0444B2D-0D82-EF76-BD52-B099C17C2138}"/>
              </a:ext>
            </a:extLst>
          </p:cNvPr>
          <p:cNvSpPr/>
          <p:nvPr/>
        </p:nvSpPr>
        <p:spPr>
          <a:xfrm>
            <a:off x="6563254" y="726539"/>
            <a:ext cx="1003853" cy="5098774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196DE16-D1C9-2A3A-7234-2EBE6F3D0313}"/>
              </a:ext>
            </a:extLst>
          </p:cNvPr>
          <p:cNvSpPr/>
          <p:nvPr/>
        </p:nvSpPr>
        <p:spPr>
          <a:xfrm flipH="1">
            <a:off x="7567107" y="726539"/>
            <a:ext cx="1431235" cy="5098774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98EF4C-1F5A-AF86-F6AF-010E65FA5466}"/>
              </a:ext>
            </a:extLst>
          </p:cNvPr>
          <p:cNvSpPr/>
          <p:nvPr/>
        </p:nvSpPr>
        <p:spPr>
          <a:xfrm flipH="1">
            <a:off x="10843590" y="726539"/>
            <a:ext cx="685801" cy="5098774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459FBC4-A8AE-67FB-6C9C-DDA8E4327053}"/>
              </a:ext>
            </a:extLst>
          </p:cNvPr>
          <p:cNvSpPr/>
          <p:nvPr/>
        </p:nvSpPr>
        <p:spPr>
          <a:xfrm flipH="1">
            <a:off x="169266" y="3587212"/>
            <a:ext cx="1909317" cy="5847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Scintillation</a:t>
            </a:r>
            <a:endParaRPr lang="es-AR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78E3CDA-478D-2F17-B0E6-F038EB3E0772}"/>
              </a:ext>
            </a:extLst>
          </p:cNvPr>
          <p:cNvSpPr/>
          <p:nvPr/>
        </p:nvSpPr>
        <p:spPr>
          <a:xfrm>
            <a:off x="169266" y="2765281"/>
            <a:ext cx="1909317" cy="5847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</a:t>
            </a:r>
            <a:r>
              <a:rPr lang="en-US" dirty="0"/>
              <a:t> Scintillation</a:t>
            </a:r>
            <a:endParaRPr lang="es-AR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B241EA8E-3A43-F3C7-C474-108D578B0817}"/>
              </a:ext>
            </a:extLst>
          </p:cNvPr>
          <p:cNvSpPr txBox="1">
            <a:spLocks/>
          </p:cNvSpPr>
          <p:nvPr/>
        </p:nvSpPr>
        <p:spPr>
          <a:xfrm>
            <a:off x="2287303" y="2765282"/>
            <a:ext cx="2464253" cy="58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100 nm – 150 nm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4CFCF531-A606-629E-3C7F-727CE18BA5C1}"/>
              </a:ext>
            </a:extLst>
          </p:cNvPr>
          <p:cNvSpPr txBox="1">
            <a:spLocks/>
          </p:cNvSpPr>
          <p:nvPr/>
        </p:nvSpPr>
        <p:spPr>
          <a:xfrm>
            <a:off x="2293811" y="3587211"/>
            <a:ext cx="2464253" cy="58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200 nm – 300 nm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FEE754E-91D1-E964-D59F-E60F0AE3FC5C}"/>
              </a:ext>
            </a:extLst>
          </p:cNvPr>
          <p:cNvSpPr/>
          <p:nvPr/>
        </p:nvSpPr>
        <p:spPr>
          <a:xfrm>
            <a:off x="153853" y="4409140"/>
            <a:ext cx="1909317" cy="5847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N2 Scintillation</a:t>
            </a:r>
            <a:endParaRPr lang="es-AR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2A34E2B9-5237-1152-24D5-375C8C605D9E}"/>
              </a:ext>
            </a:extLst>
          </p:cNvPr>
          <p:cNvSpPr txBox="1">
            <a:spLocks/>
          </p:cNvSpPr>
          <p:nvPr/>
        </p:nvSpPr>
        <p:spPr>
          <a:xfrm>
            <a:off x="2271889" y="4409140"/>
            <a:ext cx="2464253" cy="58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300 nm – 450 nm</a:t>
            </a:r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6B288A0-88B7-DDCF-2361-8F4CD53D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25" name="Marcador de pie de página 24">
            <a:extLst>
              <a:ext uri="{FF2B5EF4-FFF2-40B4-BE49-F238E27FC236}">
                <a16:creationId xmlns:a16="http://schemas.microsoft.com/office/drawing/2014/main" id="{EC620704-535B-AF13-F670-0C02059F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26" name="Marcador de número de diapositiva 25">
            <a:extLst>
              <a:ext uri="{FF2B5EF4-FFF2-40B4-BE49-F238E27FC236}">
                <a16:creationId xmlns:a16="http://schemas.microsoft.com/office/drawing/2014/main" id="{AB031983-40B5-4E17-ABCE-D8206873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19A7B36-6D9A-B1F0-3C12-74E835BF6450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23</a:t>
            </a:r>
            <a:endParaRPr lang="es-AR" sz="1200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847ADD9D-534D-E03C-5C60-E4CE3CF273FA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29" name="Marcador de fecha 3">
            <a:extLst>
              <a:ext uri="{FF2B5EF4-FFF2-40B4-BE49-F238E27FC236}">
                <a16:creationId xmlns:a16="http://schemas.microsoft.com/office/drawing/2014/main" id="{2BE87EB9-A260-9829-F80B-D3F7D678378F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1587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6397-7B16-D5E3-692F-E6FE010D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BB973C-D9EE-AEE0-C86D-151C10C8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0D0B1F-6932-1C67-F43D-3B6049E5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79126A-9DA8-25E4-AE51-BF7C3C6AC900}"/>
              </a:ext>
            </a:extLst>
          </p:cNvPr>
          <p:cNvSpPr txBox="1">
            <a:spLocks/>
          </p:cNvSpPr>
          <p:nvPr/>
        </p:nvSpPr>
        <p:spPr>
          <a:xfrm>
            <a:off x="2595716" y="2162367"/>
            <a:ext cx="7000567" cy="253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Results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:</a:t>
            </a:r>
          </a:p>
          <a:p>
            <a:pPr algn="l"/>
            <a:endParaRPr lang="es-ES" sz="5400" cap="none" dirty="0">
              <a:latin typeface="Georgia Pro Cond Semibold" panose="020F0502020204030204" pitchFamily="18" charset="0"/>
              <a:cs typeface="AngsanaUPC" panose="020B0502040204020203" pitchFamily="18" charset="-34"/>
            </a:endParaRPr>
          </a:p>
          <a:p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Scintillation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yield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54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of</a:t>
            </a:r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Ar/N2 mixtures</a:t>
            </a:r>
          </a:p>
        </p:txBody>
      </p:sp>
    </p:spTree>
    <p:extLst>
      <p:ext uri="{BB962C8B-B14F-4D97-AF65-F5344CB8AC3E}">
        <p14:creationId xmlns:p14="http://schemas.microsoft.com/office/powerpoint/2010/main" val="3466310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C4927-49F0-2BD1-F868-A18DEDAA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0436F0-3EC2-2DFC-6F4E-B2B56757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98356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2FD0C1F-155D-ED6A-C1F9-B086D291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F853E5C-FC9E-8018-9700-FF0B05EDA55F}"/>
              </a:ext>
            </a:extLst>
          </p:cNvPr>
          <p:cNvSpPr/>
          <p:nvPr/>
        </p:nvSpPr>
        <p:spPr>
          <a:xfrm>
            <a:off x="0" y="6375933"/>
            <a:ext cx="519236" cy="48538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25</a:t>
            </a:r>
            <a:endParaRPr lang="es-AR" sz="120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C6CAA01-5284-1D9F-C948-8E03074B46B6}"/>
              </a:ext>
            </a:extLst>
          </p:cNvPr>
          <p:cNvSpPr txBox="1">
            <a:spLocks/>
          </p:cNvSpPr>
          <p:nvPr/>
        </p:nvSpPr>
        <p:spPr>
          <a:xfrm>
            <a:off x="646042" y="6492874"/>
            <a:ext cx="7522915" cy="347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F4EC52D8-15AB-42F6-0073-62C4C7B01492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dirty="0"/>
              <a:t>05 - 08 - 2025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6672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7491B-1177-25BB-45A5-3B5EFBB95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CEC562-AFCE-3849-4C09-B95F74AF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598356"/>
          </a:xfrm>
          <a:prstGeom prst="rect">
            <a:avLst/>
          </a:prstGeo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EF1D460A-D740-FBC0-5618-D352307E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5BD3B117-2E23-EFBC-2B62-6ABA037B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26</a:t>
            </a:fld>
            <a:endParaRPr lang="es-ES" noProof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26BA484-744F-BFF0-AEE9-D83CF6D5DFE7}"/>
              </a:ext>
            </a:extLst>
          </p:cNvPr>
          <p:cNvSpPr/>
          <p:nvPr/>
        </p:nvSpPr>
        <p:spPr>
          <a:xfrm>
            <a:off x="0" y="6375933"/>
            <a:ext cx="519236" cy="48538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26</a:t>
            </a:r>
            <a:endParaRPr lang="es-AR" sz="120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0ADF581-132A-DF70-3F79-47B1254B4A2F}"/>
              </a:ext>
            </a:extLst>
          </p:cNvPr>
          <p:cNvSpPr txBox="1">
            <a:spLocks/>
          </p:cNvSpPr>
          <p:nvPr/>
        </p:nvSpPr>
        <p:spPr>
          <a:xfrm>
            <a:off x="656396" y="6526488"/>
            <a:ext cx="7512562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8325FDB0-7A46-7B1B-2574-788702479899}"/>
              </a:ext>
            </a:extLst>
          </p:cNvPr>
          <p:cNvSpPr txBox="1">
            <a:spLocks/>
          </p:cNvSpPr>
          <p:nvPr/>
        </p:nvSpPr>
        <p:spPr>
          <a:xfrm>
            <a:off x="10866783" y="6477000"/>
            <a:ext cx="1278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dirty="0"/>
              <a:t>05 - 08 - 2025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828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2A684-9C51-677C-F297-CF01F9D41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56BDF1-44E3-AB9B-A3DC-4CB89AAB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1880"/>
          </a:xfrm>
          <a:prstGeom prst="rect">
            <a:avLst/>
          </a:prstGeom>
        </p:spPr>
      </p:pic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99DC4BB5-DE96-13AD-CBB6-3FBE83DE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F2BA25C4-E539-AD90-97E1-11A4EC04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34DDEDE-E92C-D47B-2C71-D20A7BE2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27</a:t>
            </a:fld>
            <a:endParaRPr lang="es-ES" noProof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C548DDD-B060-73DE-7AA1-26C4CEAD9DDD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27</a:t>
            </a:r>
            <a:endParaRPr lang="es-AR" sz="120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41C5C9F-77EC-4990-4217-6B74B0ACF369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E3496E31-EC2F-49E4-E6E6-D0FAC73D6B25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494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3829780-11F4-A63D-6227-78AA191A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E2EA20D4-A826-87A2-904A-1B6600BB8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E8634B4-5106-C9E4-1A52-B85C430E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DCC4296-A36E-F112-F22E-BE814818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ítulo 6">
            <a:extLst>
              <a:ext uri="{FF2B5EF4-FFF2-40B4-BE49-F238E27FC236}">
                <a16:creationId xmlns:a16="http://schemas.microsoft.com/office/drawing/2014/main" id="{6DCA8250-B62F-7693-13BA-1CC76132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73" y="74407"/>
            <a:ext cx="3881041" cy="1293028"/>
          </a:xfrm>
        </p:spPr>
        <p:txBody>
          <a:bodyPr/>
          <a:lstStyle/>
          <a:p>
            <a:r>
              <a:rPr lang="en-US" dirty="0"/>
              <a:t>Conclusions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62B4CE-41D5-18D6-7503-F719F5093D8D}"/>
              </a:ext>
            </a:extLst>
          </p:cNvPr>
          <p:cNvSpPr txBox="1"/>
          <p:nvPr/>
        </p:nvSpPr>
        <p:spPr>
          <a:xfrm>
            <a:off x="3854612" y="1152033"/>
            <a:ext cx="81804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sz="2400" dirty="0">
                <a:latin typeface="Aptos SemiBold" panose="020B0004020202020204" pitchFamily="34" charset="0"/>
              </a:rPr>
              <a:t>N2 seems to be a nice VUV- quencher, producing a wavelength to the range of 300-450nm.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endParaRPr lang="en-US" sz="2400" dirty="0">
              <a:latin typeface="Aptos SemiBold" panose="020B0004020202020204" pitchFamily="34" charset="0"/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r>
              <a:rPr lang="es-AR" sz="2400" dirty="0">
                <a:latin typeface="Aptos SemiBold" panose="020B0004020202020204" pitchFamily="34" charset="0"/>
              </a:rPr>
              <a:t>Ar/N2 mixtures </a:t>
            </a:r>
            <a:r>
              <a:rPr lang="es-AR" sz="2400" dirty="0" err="1">
                <a:latin typeface="Aptos SemiBold" panose="020B0004020202020204" pitchFamily="34" charset="0"/>
              </a:rPr>
              <a:t>present</a:t>
            </a:r>
            <a:r>
              <a:rPr lang="es-AR" sz="2400" dirty="0">
                <a:latin typeface="Aptos SemiBold" panose="020B0004020202020204" pitchFamily="34" charset="0"/>
              </a:rPr>
              <a:t> a </a:t>
            </a:r>
            <a:r>
              <a:rPr lang="es-AR" sz="2400" dirty="0" err="1">
                <a:latin typeface="Aptos SemiBold" panose="020B0004020202020204" pitchFamily="34" charset="0"/>
              </a:rPr>
              <a:t>plateau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between</a:t>
            </a:r>
            <a:r>
              <a:rPr lang="es-AR" sz="2400" dirty="0">
                <a:latin typeface="Aptos SemiBold" panose="020B0004020202020204" pitchFamily="34" charset="0"/>
              </a:rPr>
              <a:t> 0,1% and 10% </a:t>
            </a:r>
            <a:r>
              <a:rPr lang="es-AR" sz="2400" dirty="0" err="1">
                <a:latin typeface="Aptos SemiBold" panose="020B0004020202020204" pitchFamily="34" charset="0"/>
              </a:rPr>
              <a:t>where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the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best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scintillation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yield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is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measured</a:t>
            </a:r>
            <a:r>
              <a:rPr lang="es-AR" sz="2400" dirty="0">
                <a:latin typeface="Aptos SemiBold" panose="020B0004020202020204" pitchFamily="34" charset="0"/>
              </a:rPr>
              <a:t>. </a:t>
            </a:r>
            <a:r>
              <a:rPr lang="es-AR" sz="2400" dirty="0" err="1">
                <a:latin typeface="Aptos SemiBold" panose="020B0004020202020204" pitchFamily="34" charset="0"/>
              </a:rPr>
              <a:t>Meanwhile</a:t>
            </a:r>
            <a:r>
              <a:rPr lang="es-AR" sz="2400" dirty="0">
                <a:latin typeface="Aptos SemiBold" panose="020B0004020202020204" pitchFamily="34" charset="0"/>
              </a:rPr>
              <a:t>, </a:t>
            </a:r>
            <a:r>
              <a:rPr lang="es-AR" sz="2400" dirty="0" err="1">
                <a:latin typeface="Aptos SemiBold" panose="020B0004020202020204" pitchFamily="34" charset="0"/>
              </a:rPr>
              <a:t>this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yield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presents</a:t>
            </a:r>
            <a:r>
              <a:rPr lang="es-AR" sz="2400" dirty="0">
                <a:latin typeface="Aptos SemiBold" panose="020B0004020202020204" pitchFamily="34" charset="0"/>
              </a:rPr>
              <a:t> a </a:t>
            </a:r>
            <a:r>
              <a:rPr lang="es-AR" sz="2400" dirty="0" err="1">
                <a:latin typeface="Aptos SemiBold" panose="020B0004020202020204" pitchFamily="34" charset="0"/>
              </a:rPr>
              <a:t>dependence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with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pressure</a:t>
            </a:r>
            <a:r>
              <a:rPr lang="es-AR" sz="2400" dirty="0">
                <a:latin typeface="Aptos SemiBold" panose="020B0004020202020204" pitchFamily="34" charset="0"/>
              </a:rPr>
              <a:t>, </a:t>
            </a:r>
            <a:r>
              <a:rPr lang="es-AR" sz="2400" dirty="0" err="1">
                <a:latin typeface="Aptos SemiBold" panose="020B0004020202020204" pitchFamily="34" charset="0"/>
              </a:rPr>
              <a:t>being</a:t>
            </a:r>
            <a:r>
              <a:rPr lang="es-AR" sz="2400" dirty="0">
                <a:latin typeface="Aptos SemiBold" panose="020B0004020202020204" pitchFamily="34" charset="0"/>
              </a:rPr>
              <a:t> 1 bar </a:t>
            </a:r>
            <a:r>
              <a:rPr lang="es-AR" sz="2400" dirty="0" err="1">
                <a:latin typeface="Aptos SemiBold" panose="020B0004020202020204" pitchFamily="34" charset="0"/>
              </a:rPr>
              <a:t>its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best</a:t>
            </a:r>
            <a:r>
              <a:rPr lang="es-AR" sz="2400" dirty="0">
                <a:latin typeface="Aptos SemiBold" panose="020B0004020202020204" pitchFamily="34" charset="0"/>
              </a:rPr>
              <a:t> performance.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endParaRPr lang="es-AR" sz="2400" dirty="0">
              <a:latin typeface="Aptos SemiBold" panose="020B0004020202020204" pitchFamily="34" charset="0"/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r>
              <a:rPr lang="es-AR" sz="2400" dirty="0">
                <a:latin typeface="Aptos SemiBold" panose="020B0004020202020204" pitchFamily="34" charset="0"/>
              </a:rPr>
              <a:t>Small </a:t>
            </a:r>
            <a:r>
              <a:rPr lang="es-AR" sz="2400" dirty="0" err="1">
                <a:latin typeface="Aptos SemiBold" panose="020B0004020202020204" pitchFamily="34" charset="0"/>
              </a:rPr>
              <a:t>quantities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of</a:t>
            </a:r>
            <a:r>
              <a:rPr lang="es-AR" sz="2400" dirty="0">
                <a:latin typeface="Aptos SemiBold" panose="020B0004020202020204" pitchFamily="34" charset="0"/>
              </a:rPr>
              <a:t> N2 </a:t>
            </a:r>
            <a:r>
              <a:rPr lang="es-AR" sz="2400" dirty="0" err="1">
                <a:latin typeface="Aptos SemiBold" panose="020B0004020202020204" pitchFamily="34" charset="0"/>
              </a:rPr>
              <a:t>allow</a:t>
            </a:r>
            <a:r>
              <a:rPr lang="es-AR" sz="2400" dirty="0">
                <a:latin typeface="Aptos SemiBold" panose="020B0004020202020204" pitchFamily="34" charset="0"/>
              </a:rPr>
              <a:t> a </a:t>
            </a:r>
            <a:r>
              <a:rPr lang="es-AR" sz="2400" dirty="0" err="1">
                <a:latin typeface="Aptos SemiBold" panose="020B0004020202020204" pitchFamily="34" charset="0"/>
              </a:rPr>
              <a:t>scintillation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yield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much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greater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than</a:t>
            </a:r>
            <a:r>
              <a:rPr lang="es-AR" sz="2400" dirty="0">
                <a:latin typeface="Aptos SemiBold" panose="020B0004020202020204" pitchFamily="34" charset="0"/>
              </a:rPr>
              <a:t> pure N2 and pure Ar.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endParaRPr lang="es-AR" sz="2400" dirty="0">
              <a:latin typeface="Aptos SemiBold" panose="020B0004020202020204" pitchFamily="34" charset="0"/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</a:pPr>
            <a:r>
              <a:rPr lang="es-AR" sz="2400" dirty="0">
                <a:latin typeface="Aptos SemiBold" panose="020B0004020202020204" pitchFamily="34" charset="0"/>
              </a:rPr>
              <a:t>NO </a:t>
            </a:r>
            <a:r>
              <a:rPr lang="es-AR" sz="2400" dirty="0" err="1">
                <a:latin typeface="Aptos SemiBold" panose="020B0004020202020204" pitchFamily="34" charset="0"/>
              </a:rPr>
              <a:t>contamination</a:t>
            </a:r>
            <a:r>
              <a:rPr lang="es-AR" sz="2400" dirty="0">
                <a:latin typeface="Aptos SemiBold" panose="020B0004020202020204" pitchFamily="34" charset="0"/>
              </a:rPr>
              <a:t> at ppm </a:t>
            </a:r>
            <a:r>
              <a:rPr lang="es-AR" sz="2400" dirty="0" err="1">
                <a:latin typeface="Aptos SemiBold" panose="020B0004020202020204" pitchFamily="34" charset="0"/>
              </a:rPr>
              <a:t>scale</a:t>
            </a:r>
            <a:r>
              <a:rPr lang="es-AR" sz="2400" dirty="0">
                <a:latin typeface="Aptos SemiBold" panose="020B0004020202020204" pitchFamily="34" charset="0"/>
              </a:rPr>
              <a:t> produces UV-light </a:t>
            </a:r>
            <a:r>
              <a:rPr lang="es-AR" sz="2400" dirty="0" err="1">
                <a:latin typeface="Aptos SemiBold" panose="020B0004020202020204" pitchFamily="34" charset="0"/>
              </a:rPr>
              <a:t>that</a:t>
            </a:r>
            <a:r>
              <a:rPr lang="es-AR" sz="2400" dirty="0">
                <a:latin typeface="Aptos SemiBold" panose="020B0004020202020204" pitchFamily="34" charset="0"/>
              </a:rPr>
              <a:t> can </a:t>
            </a:r>
            <a:r>
              <a:rPr lang="es-AR" sz="2400" dirty="0" err="1">
                <a:latin typeface="Aptos SemiBold" panose="020B0004020202020204" pitchFamily="34" charset="0"/>
              </a:rPr>
              <a:t>affect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the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stability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of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the</a:t>
            </a:r>
            <a:r>
              <a:rPr lang="es-AR" sz="2400" dirty="0">
                <a:latin typeface="Aptos SemiBold" panose="020B0004020202020204" pitchFamily="34" charset="0"/>
              </a:rPr>
              <a:t> detector. </a:t>
            </a:r>
            <a:r>
              <a:rPr lang="es-AR" sz="2400" dirty="0" err="1">
                <a:latin typeface="Aptos SemiBold" panose="020B0004020202020204" pitchFamily="34" charset="0"/>
              </a:rPr>
              <a:t>But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it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could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also</a:t>
            </a:r>
            <a:r>
              <a:rPr lang="es-AR" sz="2400" dirty="0">
                <a:latin typeface="Aptos SemiBold" panose="020B0004020202020204" pitchFamily="34" charset="0"/>
              </a:rPr>
              <a:t> be </a:t>
            </a:r>
            <a:r>
              <a:rPr lang="es-AR" sz="2400" dirty="0" err="1">
                <a:latin typeface="Aptos SemiBold" panose="020B0004020202020204" pitchFamily="34" charset="0"/>
              </a:rPr>
              <a:t>another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useful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source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of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scintillation</a:t>
            </a:r>
            <a:r>
              <a:rPr lang="es-AR" sz="2400" dirty="0">
                <a:latin typeface="Aptos SemiBold" panose="020B0004020202020204" pitchFamily="34" charset="0"/>
              </a:rPr>
              <a:t>. </a:t>
            </a:r>
            <a:r>
              <a:rPr lang="es-AR" sz="2400" dirty="0" err="1">
                <a:latin typeface="Aptos SemiBold" panose="020B0004020202020204" pitchFamily="34" charset="0"/>
              </a:rPr>
              <a:t>Further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research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is</a:t>
            </a:r>
            <a:r>
              <a:rPr lang="es-AR" sz="2400" dirty="0">
                <a:latin typeface="Aptos SemiBold" panose="020B0004020202020204" pitchFamily="34" charset="0"/>
              </a:rPr>
              <a:t> </a:t>
            </a:r>
            <a:r>
              <a:rPr lang="es-AR" sz="2400" dirty="0" err="1">
                <a:latin typeface="Aptos SemiBold" panose="020B0004020202020204" pitchFamily="34" charset="0"/>
              </a:rPr>
              <a:t>required</a:t>
            </a:r>
            <a:r>
              <a:rPr lang="es-AR" sz="2400" dirty="0">
                <a:latin typeface="Aptos SemiBold" panose="020B0004020202020204" pitchFamily="34" charset="0"/>
              </a:rPr>
              <a:t>.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7BA780B-651F-29B4-5DB4-4E48CDEFFB71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4" name="Marcador de fecha 3">
            <a:extLst>
              <a:ext uri="{FF2B5EF4-FFF2-40B4-BE49-F238E27FC236}">
                <a16:creationId xmlns:a16="http://schemas.microsoft.com/office/drawing/2014/main" id="{D9B6457C-FBC0-D0A8-FA8A-1F356806D85E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884B9BF-D417-D086-B5E0-976EA43FFA69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28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207484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0AE69376-00D8-FB06-2F1D-C7808680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AB288734-482C-78C5-A3AF-799084119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DACB2CB-3715-56BF-A88A-310AE334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197F036-FF2B-B996-7C8B-DF27F0367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ítulo 6">
            <a:extLst>
              <a:ext uri="{FF2B5EF4-FFF2-40B4-BE49-F238E27FC236}">
                <a16:creationId xmlns:a16="http://schemas.microsoft.com/office/drawing/2014/main" id="{2816270B-E4E4-F428-A1AC-23C24B33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73" y="74407"/>
            <a:ext cx="3881041" cy="1293028"/>
          </a:xfrm>
        </p:spPr>
        <p:txBody>
          <a:bodyPr/>
          <a:lstStyle/>
          <a:p>
            <a:r>
              <a:rPr lang="en-US" dirty="0"/>
              <a:t>Outlook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8FD91D-82FF-4E79-2C56-B04BE4C5FFAF}"/>
              </a:ext>
            </a:extLst>
          </p:cNvPr>
          <p:cNvSpPr txBox="1"/>
          <p:nvPr/>
        </p:nvSpPr>
        <p:spPr>
          <a:xfrm>
            <a:off x="3775587" y="1367435"/>
            <a:ext cx="81804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marL="285750" indent="-285750">
              <a:buClr>
                <a:schemeClr val="tx2">
                  <a:lumMod val="60000"/>
                  <a:lumOff val="40000"/>
                </a:schemeClr>
              </a:buClr>
              <a:buSzPct val="50000"/>
              <a:buFont typeface="Wingdings" panose="05000000000000000000" pitchFamily="2" charset="2"/>
              <a:buChar char="Ø"/>
              <a:defRPr sz="2400">
                <a:latin typeface="Aptos SemiBold" panose="020B0004020202020204" pitchFamily="34" charset="0"/>
              </a:defRPr>
            </a:lvl1pPr>
          </a:lstStyle>
          <a:p>
            <a:r>
              <a:rPr lang="en-US" dirty="0"/>
              <a:t>A study of secondary scintillation of </a:t>
            </a:r>
            <a:r>
              <a:rPr lang="en-US" dirty="0" err="1"/>
              <a:t>Ar</a:t>
            </a:r>
            <a:r>
              <a:rPr lang="en-US" dirty="0"/>
              <a:t>/N2 gas mixtures is scheduled to start in the next few weeks. Many mechanisms seen in Primary Scintillation are expected to be the same.</a:t>
            </a:r>
          </a:p>
          <a:p>
            <a:endParaRPr lang="en-US" dirty="0"/>
          </a:p>
          <a:p>
            <a:r>
              <a:rPr lang="en-US" dirty="0"/>
              <a:t>Other gas mixtures will be tested using this set-up, in order to stablish a station of gas characterization for gaseous detector use.</a:t>
            </a:r>
          </a:p>
          <a:p>
            <a:endParaRPr lang="en-US" dirty="0"/>
          </a:p>
          <a:p>
            <a:r>
              <a:rPr lang="en-US" dirty="0"/>
              <a:t>Scintillation of NO and its capacity to be used as a useful source is reserved for research to be done.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2AB0B0C-42AE-15B6-8FA5-571D16D7887E}"/>
              </a:ext>
            </a:extLst>
          </p:cNvPr>
          <p:cNvSpPr txBox="1">
            <a:spLocks/>
          </p:cNvSpPr>
          <p:nvPr/>
        </p:nvSpPr>
        <p:spPr>
          <a:xfrm>
            <a:off x="0" y="6526488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6E72E00F-4443-311F-02A0-6752268A9306}"/>
              </a:ext>
            </a:extLst>
          </p:cNvPr>
          <p:cNvSpPr txBox="1">
            <a:spLocks/>
          </p:cNvSpPr>
          <p:nvPr/>
        </p:nvSpPr>
        <p:spPr>
          <a:xfrm>
            <a:off x="9281160" y="649287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CD43B9E-E212-7C1C-96EF-F968549DE7D4}"/>
              </a:ext>
            </a:extLst>
          </p:cNvPr>
          <p:cNvSpPr/>
          <p:nvPr/>
        </p:nvSpPr>
        <p:spPr>
          <a:xfrm>
            <a:off x="0" y="0"/>
            <a:ext cx="519236" cy="4853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29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77030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BE2C6-C988-BFF5-3BA4-26F07779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163" y="2757780"/>
            <a:ext cx="1993021" cy="3273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20DAD-0536-0E63-BE82-335BD987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87" y="1821427"/>
            <a:ext cx="5254025" cy="4015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EEDE6F-C8DA-9A76-3780-A0005A78C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719" y="2669595"/>
            <a:ext cx="3433762" cy="34499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620DD7-544D-5161-CC44-81CD1E91D5ED}"/>
              </a:ext>
            </a:extLst>
          </p:cNvPr>
          <p:cNvSpPr txBox="1">
            <a:spLocks/>
          </p:cNvSpPr>
          <p:nvPr/>
        </p:nvSpPr>
        <p:spPr>
          <a:xfrm>
            <a:off x="7244757" y="363222"/>
            <a:ext cx="3511734" cy="429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Optical Readout</a:t>
            </a:r>
            <a:endParaRPr lang="en-CH" sz="3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68C1E3-EC12-3836-7E5B-503F9903A1D3}"/>
              </a:ext>
            </a:extLst>
          </p:cNvPr>
          <p:cNvSpPr/>
          <p:nvPr/>
        </p:nvSpPr>
        <p:spPr>
          <a:xfrm>
            <a:off x="5818163" y="1161574"/>
            <a:ext cx="5862638" cy="9243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dirty="0">
                <a:solidFill>
                  <a:schemeClr val="tx2">
                    <a:lumMod val="10000"/>
                  </a:schemeClr>
                </a:solidFill>
              </a:rPr>
              <a:t>Gas </a:t>
            </a:r>
            <a:r>
              <a:rPr lang="en-CH" b="1" dirty="0">
                <a:solidFill>
                  <a:schemeClr val="tx2">
                    <a:lumMod val="10000"/>
                  </a:schemeClr>
                </a:solidFill>
              </a:rPr>
              <a:t>scintillation spectra </a:t>
            </a:r>
            <a:r>
              <a:rPr lang="en-CH" dirty="0">
                <a:solidFill>
                  <a:schemeClr val="tx2">
                    <a:lumMod val="10000"/>
                  </a:schemeClr>
                </a:solidFill>
              </a:rPr>
              <a:t>need to be matched with </a:t>
            </a:r>
            <a:r>
              <a:rPr lang="en-CH" b="1" dirty="0">
                <a:solidFill>
                  <a:schemeClr val="tx2">
                    <a:lumMod val="10000"/>
                  </a:schemeClr>
                </a:solidFill>
              </a:rPr>
              <a:t>sensor QE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1761F4-5C6D-675A-5279-D1F53640D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CB856E-21AA-C27A-BEC5-4034EC3B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F0F2F9B-9896-8CD7-B65A-DC47298ED666}"/>
              </a:ext>
            </a:extLst>
          </p:cNvPr>
          <p:cNvSpPr txBox="1">
            <a:spLocks/>
          </p:cNvSpPr>
          <p:nvPr/>
        </p:nvSpPr>
        <p:spPr>
          <a:xfrm>
            <a:off x="0" y="6547701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Barco, G.  </a:t>
            </a: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3BEE4613-3B41-5213-ABA0-FE14C4205B4F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5007AE2-E119-6DC8-C7E7-FE42ABBC65EE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61115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42000">
              <a:schemeClr val="bg1">
                <a:tint val="98000"/>
                <a:shade val="90000"/>
                <a:satMod val="130000"/>
                <a:lumMod val="103000"/>
              </a:schemeClr>
            </a:gs>
            <a:gs pos="88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BBACFF-E17E-516A-414D-ABD8BC3D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42515-0D33-976F-B4B8-9F23DEDA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277" y="1736379"/>
            <a:ext cx="2879445" cy="1439988"/>
          </a:xfrm>
        </p:spPr>
        <p:txBody>
          <a:bodyPr rtlCol="0" anchor="ctr">
            <a:normAutofit/>
          </a:bodyPr>
          <a:lstStyle/>
          <a:p>
            <a:pPr algn="r"/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Thank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 </a:t>
            </a:r>
            <a:r>
              <a:rPr lang="es-ES" sz="4000" cap="none" dirty="0" err="1">
                <a:latin typeface="Georgia Pro Cond Semibold" panose="020F0502020204030204" pitchFamily="18" charset="0"/>
                <a:cs typeface="AngsanaUPC" panose="020B0502040204020203" pitchFamily="18" charset="-34"/>
              </a:rPr>
              <a:t>you</a:t>
            </a:r>
            <a:r>
              <a:rPr lang="es-ES" sz="40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!</a:t>
            </a:r>
            <a:endParaRPr lang="es-ES" sz="5400" cap="none" dirty="0">
              <a:latin typeface="Georgia Pro Cond Semibold" panose="020F0502020204030204" pitchFamily="18" charset="0"/>
              <a:cs typeface="AngsanaUPC" panose="020B0502040204020203" pitchFamily="18" charset="-34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A7D3E2-ADD7-5874-D9E0-3E72AC137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2279" y="2957053"/>
            <a:ext cx="3207877" cy="201807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2000" dirty="0"/>
              <a:t>Genaro Barco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65031-CBFE-6D51-49FF-8145DDF9F8FE}"/>
              </a:ext>
            </a:extLst>
          </p:cNvPr>
          <p:cNvSpPr/>
          <p:nvPr/>
        </p:nvSpPr>
        <p:spPr>
          <a:xfrm>
            <a:off x="8291236" y="89139"/>
            <a:ext cx="3781425" cy="1135812"/>
          </a:xfrm>
          <a:prstGeom prst="rect">
            <a:avLst/>
          </a:prstGeom>
          <a:solidFill>
            <a:srgbClr val="0130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FDC4D6-188D-FDF7-9040-3247B709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6" y="89140"/>
            <a:ext cx="4284125" cy="1135811"/>
          </a:xfrm>
          <a:prstGeom prst="rect">
            <a:avLst/>
          </a:prstGeom>
        </p:spPr>
      </p:pic>
      <p:pic>
        <p:nvPicPr>
          <p:cNvPr id="2050" name="Picture 2" descr="home">
            <a:extLst>
              <a:ext uri="{FF2B5EF4-FFF2-40B4-BE49-F238E27FC236}">
                <a16:creationId xmlns:a16="http://schemas.microsoft.com/office/drawing/2014/main" id="{C1B299B7-D105-6761-858C-7C1C53E9A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549" y="233284"/>
            <a:ext cx="3629025" cy="83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AD5DA1-C910-8BE0-D81F-953ED9DBE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691" y="165812"/>
            <a:ext cx="2908404" cy="982465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2DC37A72-701A-1D85-871B-2428EFEFB62E}"/>
              </a:ext>
            </a:extLst>
          </p:cNvPr>
          <p:cNvSpPr txBox="1">
            <a:spLocks/>
          </p:cNvSpPr>
          <p:nvPr/>
        </p:nvSpPr>
        <p:spPr>
          <a:xfrm>
            <a:off x="6230156" y="2957052"/>
            <a:ext cx="3207877" cy="201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1" i="1" dirty="0" err="1"/>
              <a:t>Supervisors</a:t>
            </a:r>
            <a:r>
              <a:rPr lang="es-ES" sz="2000" b="1" i="1" dirty="0"/>
              <a:t>:</a:t>
            </a:r>
          </a:p>
          <a:p>
            <a:pPr algn="ctr"/>
            <a:r>
              <a:rPr lang="es-ES" sz="2000" dirty="0" err="1"/>
              <a:t>Florian</a:t>
            </a:r>
            <a:r>
              <a:rPr lang="es-ES" sz="2000" dirty="0"/>
              <a:t> </a:t>
            </a:r>
            <a:r>
              <a:rPr lang="es-ES" sz="2000" dirty="0" err="1"/>
              <a:t>Brunbauer</a:t>
            </a:r>
            <a:endParaRPr lang="es-ES" sz="2000" dirty="0"/>
          </a:p>
          <a:p>
            <a:pPr algn="ctr"/>
            <a:r>
              <a:rPr lang="es-ES" sz="2000" dirty="0"/>
              <a:t>Pablo Amedo</a:t>
            </a:r>
          </a:p>
          <a:p>
            <a:pPr algn="ctr"/>
            <a:r>
              <a:rPr lang="es-ES" sz="2000" dirty="0"/>
              <a:t>Diego </a:t>
            </a:r>
            <a:r>
              <a:rPr lang="es-ES" sz="2000" dirty="0" err="1"/>
              <a:t>Gonzalez</a:t>
            </a:r>
            <a:r>
              <a:rPr lang="es-ES" sz="2000" dirty="0"/>
              <a:t> Diaz</a:t>
            </a:r>
          </a:p>
        </p:txBody>
      </p:sp>
    </p:spTree>
    <p:extLst>
      <p:ext uri="{BB962C8B-B14F-4D97-AF65-F5344CB8AC3E}">
        <p14:creationId xmlns:p14="http://schemas.microsoft.com/office/powerpoint/2010/main" val="3063068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29449-71CE-74F9-46BB-AE4942E75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490CE2-02F9-48C7-9759-4FE8B6AD6BA6}"/>
              </a:ext>
            </a:extLst>
          </p:cNvPr>
          <p:cNvSpPr txBox="1">
            <a:spLocks/>
          </p:cNvSpPr>
          <p:nvPr/>
        </p:nvSpPr>
        <p:spPr>
          <a:xfrm>
            <a:off x="3637935" y="2903860"/>
            <a:ext cx="4916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algn="ctr">
              <a:defRPr sz="3200">
                <a:solidFill>
                  <a:schemeClr val="tx2">
                    <a:lumMod val="10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Appendix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03204E-5F5C-53CE-4CA0-F6923E8A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D7C194-A318-4C77-5198-3E7393B1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D250B5-9617-3938-B669-5E63E91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8216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711E422-D02F-382D-E7FC-798607ECB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B1FAD926-6166-30BB-533F-D1A437981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D07D8E-8A60-EF1E-C23E-B154DE1DA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7B35ECA-7D9E-AB70-9884-7B2474CCE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2122494-D2F8-253D-2C53-BEC8D272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32</a:t>
            </a:fld>
            <a:endParaRPr lang="es-ES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2C9D0E-09C8-97AF-5EE5-F49E8334A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165EAA-1668-4C27-0495-5460DEF9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1B1058-4B9E-42EE-3CC5-1995F19A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</p:spTree>
    <p:extLst>
      <p:ext uri="{BB962C8B-B14F-4D97-AF65-F5344CB8AC3E}">
        <p14:creationId xmlns:p14="http://schemas.microsoft.com/office/powerpoint/2010/main" val="292136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8CE9A-E92B-FCCA-F9C0-A57A44C5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8359A8-5489-8243-5AEA-643BE6C5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Marcador de fecha 34">
            <a:extLst>
              <a:ext uri="{FF2B5EF4-FFF2-40B4-BE49-F238E27FC236}">
                <a16:creationId xmlns:a16="http://schemas.microsoft.com/office/drawing/2014/main" id="{A85483D5-33D3-C166-315D-1B707A99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36" name="Marcador de pie de página 35">
            <a:extLst>
              <a:ext uri="{FF2B5EF4-FFF2-40B4-BE49-F238E27FC236}">
                <a16:creationId xmlns:a16="http://schemas.microsoft.com/office/drawing/2014/main" id="{22C8ED2D-28CF-4260-C8DD-2085C1BA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37" name="Marcador de número de diapositiva 36">
            <a:extLst>
              <a:ext uri="{FF2B5EF4-FFF2-40B4-BE49-F238E27FC236}">
                <a16:creationId xmlns:a16="http://schemas.microsoft.com/office/drawing/2014/main" id="{9C88E361-BA79-93F6-E896-BD460099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14991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AEDF5-E743-7710-7B99-16893B472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AC8B36-95EE-041E-D645-82B929FA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0857B3C-7559-1CFE-55F8-C8D446EC8BD5}"/>
              </a:ext>
            </a:extLst>
          </p:cNvPr>
          <p:cNvCxnSpPr>
            <a:cxnSpLocks/>
          </p:cNvCxnSpPr>
          <p:nvPr/>
        </p:nvCxnSpPr>
        <p:spPr>
          <a:xfrm>
            <a:off x="1956620" y="560438"/>
            <a:ext cx="310891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16472DC-5960-3A81-45EF-32F9829326A4}"/>
              </a:ext>
            </a:extLst>
          </p:cNvPr>
          <p:cNvCxnSpPr>
            <a:cxnSpLocks/>
          </p:cNvCxnSpPr>
          <p:nvPr/>
        </p:nvCxnSpPr>
        <p:spPr>
          <a:xfrm>
            <a:off x="4532243" y="4370438"/>
            <a:ext cx="52677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A496718-DBDE-1F84-1E43-89F66C2467F1}"/>
              </a:ext>
            </a:extLst>
          </p:cNvPr>
          <p:cNvCxnSpPr>
            <a:cxnSpLocks/>
          </p:cNvCxnSpPr>
          <p:nvPr/>
        </p:nvCxnSpPr>
        <p:spPr>
          <a:xfrm>
            <a:off x="4896572" y="560438"/>
            <a:ext cx="0" cy="381000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A58285E-C5DC-738B-2A12-72C5A5E9E235}"/>
              </a:ext>
            </a:extLst>
          </p:cNvPr>
          <p:cNvCxnSpPr>
            <a:cxnSpLocks/>
          </p:cNvCxnSpPr>
          <p:nvPr/>
        </p:nvCxnSpPr>
        <p:spPr>
          <a:xfrm>
            <a:off x="1699591" y="3597965"/>
            <a:ext cx="2667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40762DD-F38F-B1C8-3C33-1A3726DA299D}"/>
              </a:ext>
            </a:extLst>
          </p:cNvPr>
          <p:cNvCxnSpPr>
            <a:cxnSpLocks/>
          </p:cNvCxnSpPr>
          <p:nvPr/>
        </p:nvCxnSpPr>
        <p:spPr>
          <a:xfrm>
            <a:off x="3377381" y="4582473"/>
            <a:ext cx="9892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176B52C-9370-84F1-7D05-174A4EF24B3E}"/>
              </a:ext>
            </a:extLst>
          </p:cNvPr>
          <p:cNvCxnSpPr>
            <a:cxnSpLocks/>
          </p:cNvCxnSpPr>
          <p:nvPr/>
        </p:nvCxnSpPr>
        <p:spPr>
          <a:xfrm>
            <a:off x="4048539" y="3597965"/>
            <a:ext cx="6520" cy="9845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34A8E68-3917-5528-2D27-016CBAB809E0}"/>
              </a:ext>
            </a:extLst>
          </p:cNvPr>
          <p:cNvSpPr/>
          <p:nvPr/>
        </p:nvSpPr>
        <p:spPr>
          <a:xfrm>
            <a:off x="521004" y="2340077"/>
            <a:ext cx="1006200" cy="471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10 ppm</a:t>
            </a:r>
            <a:endParaRPr lang="es-AR" dirty="0">
              <a:solidFill>
                <a:schemeClr val="tx1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B0E5398-C978-1EE4-B189-E0B5214DBD1C}"/>
              </a:ext>
            </a:extLst>
          </p:cNvPr>
          <p:cNvSpPr/>
          <p:nvPr/>
        </p:nvSpPr>
        <p:spPr>
          <a:xfrm>
            <a:off x="521004" y="463078"/>
            <a:ext cx="1006200" cy="47130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30 ppm</a:t>
            </a:r>
            <a:endParaRPr lang="es-AR" dirty="0">
              <a:solidFill>
                <a:schemeClr val="tx1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482B1C-ADF2-E832-99BB-2F6975E86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633064F2-9890-5894-CD08-71703EF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45BE8C9D-7826-368E-48DC-DB82E415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34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7775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128879-B0FD-FF8A-C933-06465AD12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6">
            <a:extLst>
              <a:ext uri="{FF2B5EF4-FFF2-40B4-BE49-F238E27FC236}">
                <a16:creationId xmlns:a16="http://schemas.microsoft.com/office/drawing/2014/main" id="{2D1125F3-BCF9-568F-F4C9-BC16C004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3082"/>
            <a:ext cx="4887724" cy="535531"/>
          </a:xfr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Current situation</a:t>
            </a:r>
            <a:endParaRPr lang="es-AR" sz="3200" dirty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4FBA3D-66A4-DD65-0394-BD566A9B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6" y="746125"/>
            <a:ext cx="10983724" cy="6030453"/>
          </a:xfrm>
          <a:prstGeom prst="rect">
            <a:avLst/>
          </a:prstGeo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964C59-15D2-969A-AB69-2EBF20D4D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043378-2B7E-863E-7AC7-8EC98269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D9E3DD-DE56-3F5A-24C7-03FE97F4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EFF980-5F9F-FA4A-35F4-00D3E69C02DE}"/>
              </a:ext>
            </a:extLst>
          </p:cNvPr>
          <p:cNvSpPr txBox="1">
            <a:spLocks/>
          </p:cNvSpPr>
          <p:nvPr/>
        </p:nvSpPr>
        <p:spPr>
          <a:xfrm>
            <a:off x="0" y="6547701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Barco, G.  </a:t>
            </a: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72918955-D8B1-F326-BC19-2A2EA4C014EB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4A0A757-47CC-861B-1F4A-5137F7D13206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3615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75BE7DA-9825-4D11-39CB-696386AF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11" y="366434"/>
            <a:ext cx="9929524" cy="6491566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D893BC50-26FE-D4A9-3DC0-8ED45C54C544}"/>
              </a:ext>
            </a:extLst>
          </p:cNvPr>
          <p:cNvSpPr/>
          <p:nvPr/>
        </p:nvSpPr>
        <p:spPr>
          <a:xfrm>
            <a:off x="6515398" y="318942"/>
            <a:ext cx="5244548" cy="149086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Nitrogen deactivates the </a:t>
            </a:r>
            <a:r>
              <a:rPr lang="en-US" sz="2400" dirty="0" err="1">
                <a:solidFill>
                  <a:schemeClr val="bg1"/>
                </a:solidFill>
              </a:rPr>
              <a:t>Ar</a:t>
            </a:r>
            <a:r>
              <a:rPr lang="en-US" sz="2400" dirty="0">
                <a:solidFill>
                  <a:schemeClr val="bg1"/>
                </a:solidFill>
              </a:rPr>
              <a:t> emission and scintillates on its own</a:t>
            </a: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A682B2B-6487-8224-248C-986C6D0F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7701"/>
            <a:ext cx="8168958" cy="314067"/>
          </a:xfrm>
        </p:spPr>
        <p:txBody>
          <a:bodyPr vert="horz" lIns="91440" tIns="45720" rIns="91440" bIns="45720" rtlCol="0" anchor="ctr"/>
          <a:lstStyle/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12" name="Marcador de fecha 3">
            <a:extLst>
              <a:ext uri="{FF2B5EF4-FFF2-40B4-BE49-F238E27FC236}">
                <a16:creationId xmlns:a16="http://schemas.microsoft.com/office/drawing/2014/main" id="{D2AA494B-17E7-58DE-378E-8F02E75E0ACB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7B70B55-8A11-6210-36B1-6D764AA79089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1750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359A9-A5B4-1534-E6D0-34501503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044C549-7E99-96EE-E38C-A36F1997A700}"/>
              </a:ext>
            </a:extLst>
          </p:cNvPr>
          <p:cNvSpPr txBox="1">
            <a:spLocks/>
          </p:cNvSpPr>
          <p:nvPr/>
        </p:nvSpPr>
        <p:spPr>
          <a:xfrm>
            <a:off x="3637935" y="487590"/>
            <a:ext cx="4916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algn="ctr">
              <a:defRPr sz="3200">
                <a:solidFill>
                  <a:schemeClr val="tx2">
                    <a:lumMod val="10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Previous knowledge</a:t>
            </a:r>
            <a:endParaRPr lang="en-CH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0C34B8-9646-3D08-26CF-75DE7556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842"/>
            <a:ext cx="6725589" cy="468695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F591B3-F161-96A7-BC19-01C4AF396A20}"/>
              </a:ext>
            </a:extLst>
          </p:cNvPr>
          <p:cNvSpPr txBox="1">
            <a:spLocks/>
          </p:cNvSpPr>
          <p:nvPr/>
        </p:nvSpPr>
        <p:spPr>
          <a:xfrm>
            <a:off x="1189864" y="6459449"/>
            <a:ext cx="4483509" cy="429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2">
                    <a:lumMod val="10000"/>
                  </a:schemeClr>
                </a:solidFill>
              </a:rPr>
              <a:t>F. Sauli – CERN Yellow paper - 1977</a:t>
            </a:r>
            <a:endParaRPr lang="en-CH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0EB745F-65B3-7D89-6066-2792F699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305" y="1135162"/>
            <a:ext cx="5025695" cy="500953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6D20347-E7FE-53BD-B689-E21ABB9B8F9B}"/>
              </a:ext>
            </a:extLst>
          </p:cNvPr>
          <p:cNvSpPr txBox="1"/>
          <p:nvPr/>
        </p:nvSpPr>
        <p:spPr>
          <a:xfrm>
            <a:off x="7304662" y="6207494"/>
            <a:ext cx="4748980" cy="590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es-e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solidFill>
                  <a:schemeClr val="tx2">
                    <a:lumMod val="10000"/>
                  </a:schemeClr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9pPr>
          </a:lstStyle>
          <a:p>
            <a:pPr algn="ctr"/>
            <a:r>
              <a:rPr lang="en-US" dirty="0"/>
              <a:t>T. Zhao, A study of gas mixtures for ATLAS MDT, Atlas internal note, 1995</a:t>
            </a:r>
            <a:endParaRPr lang="es-A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3D0D2B-59F4-0AF2-A440-CD61CDE27220}"/>
              </a:ext>
            </a:extLst>
          </p:cNvPr>
          <p:cNvSpPr txBox="1">
            <a:spLocks/>
          </p:cNvSpPr>
          <p:nvPr/>
        </p:nvSpPr>
        <p:spPr>
          <a:xfrm>
            <a:off x="1189864" y="1446171"/>
            <a:ext cx="4483509" cy="429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2">
                    <a:lumMod val="10000"/>
                  </a:schemeClr>
                </a:solidFill>
              </a:rPr>
              <a:t>Drift Velocity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9781A3-9C81-B027-9B51-17C15B096F72}"/>
              </a:ext>
            </a:extLst>
          </p:cNvPr>
          <p:cNvSpPr txBox="1">
            <a:spLocks/>
          </p:cNvSpPr>
          <p:nvPr/>
        </p:nvSpPr>
        <p:spPr>
          <a:xfrm>
            <a:off x="7437397" y="829876"/>
            <a:ext cx="4483509" cy="429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2">
                    <a:lumMod val="10000"/>
                  </a:schemeClr>
                </a:solidFill>
              </a:rPr>
              <a:t>Avalanche size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897C612-9824-1117-6824-3FA568B2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11C0341-3DBB-3633-FDAA-8A637B456BE1}"/>
              </a:ext>
            </a:extLst>
          </p:cNvPr>
          <p:cNvSpPr txBox="1">
            <a:spLocks/>
          </p:cNvSpPr>
          <p:nvPr/>
        </p:nvSpPr>
        <p:spPr>
          <a:xfrm>
            <a:off x="0" y="6547701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Barco, G.  </a:t>
            </a: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8253D08-B144-E48F-A259-1DB42A5D190A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9314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2ABA-03EE-2A88-1D9E-EF1212FA3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083122-A003-11F6-02B1-467D80625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AR" noProof="0"/>
              <a:t>05 - 08 - 2025</a:t>
            </a:r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9EA489-63CB-7393-FE45-49E82A17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Barco, G.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ACDA3C3-55CB-04C5-492D-A6805269F413}"/>
              </a:ext>
            </a:extLst>
          </p:cNvPr>
          <p:cNvSpPr txBox="1">
            <a:spLocks/>
          </p:cNvSpPr>
          <p:nvPr/>
        </p:nvSpPr>
        <p:spPr>
          <a:xfrm>
            <a:off x="2595716" y="2162367"/>
            <a:ext cx="7000567" cy="253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cap="none" dirty="0">
                <a:latin typeface="Georgia Pro Cond Semibold" panose="020F0502020204030204" pitchFamily="18" charset="0"/>
                <a:cs typeface="AngsanaUPC" panose="020B0502040204020203" pitchFamily="18" charset="-34"/>
              </a:rPr>
              <a:t>Set-up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B081784-B73B-15BE-A075-3EC60EF2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2041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47B7897-E12E-6015-8105-321820AD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1EE048E4-5600-E431-B614-2DC7B1143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A373294-B5DB-C618-E7A8-D92115367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CC94F91-7202-3C81-E2B9-1D480A1BB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66E246-B173-0A74-502E-824ED7AE1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/>
          <a:stretch>
            <a:fillRect/>
          </a:stretch>
        </p:blipFill>
        <p:spPr bwMode="auto">
          <a:xfrm>
            <a:off x="5143500" y="435658"/>
            <a:ext cx="7048500" cy="211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16CB17B-B808-CEA0-B3D0-C9FF2CFE5D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33" t="23437" r="6581" b="17739"/>
          <a:stretch>
            <a:fillRect/>
          </a:stretch>
        </p:blipFill>
        <p:spPr>
          <a:xfrm rot="5400000">
            <a:off x="6881064" y="2949415"/>
            <a:ext cx="3287002" cy="303704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D5391C3-7FD2-4E7E-74ED-1D1F8225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285DA9EB-5169-98EA-CD84-CD7F62938123}"/>
              </a:ext>
            </a:extLst>
          </p:cNvPr>
          <p:cNvSpPr/>
          <p:nvPr/>
        </p:nvSpPr>
        <p:spPr>
          <a:xfrm>
            <a:off x="5618518" y="3757442"/>
            <a:ext cx="1286799" cy="144534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X-rays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01645613-838B-CE4F-4E1D-AC527C195490}"/>
              </a:ext>
            </a:extLst>
          </p:cNvPr>
          <p:cNvSpPr/>
          <p:nvPr/>
        </p:nvSpPr>
        <p:spPr>
          <a:xfrm>
            <a:off x="10143813" y="4179793"/>
            <a:ext cx="1740685" cy="576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D26EB09-F269-3AF3-7ABA-959B69FF1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10294965" y="6514087"/>
            <a:ext cx="975179" cy="347870"/>
          </a:xfrm>
        </p:spPr>
        <p:txBody>
          <a:bodyPr vert="horz" lIns="91440" tIns="45720" rIns="91440" bIns="45720" rtlCol="0" anchor="ctr"/>
          <a:lstStyle/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Barco, G.  </a:t>
            </a:r>
          </a:p>
        </p:txBody>
      </p:sp>
      <p:sp>
        <p:nvSpPr>
          <p:cNvPr id="26" name="Marcador de fecha 3">
            <a:extLst>
              <a:ext uri="{FF2B5EF4-FFF2-40B4-BE49-F238E27FC236}">
                <a16:creationId xmlns:a16="http://schemas.microsoft.com/office/drawing/2014/main" id="{AD231514-B9E7-40FA-2793-C14BEF6BC568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1075900-1084-0117-19F9-B11FB16F9D30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65828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6C6F863-66BD-883E-FF59-F4BA67783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839FA663-2C70-314D-E78C-9F18835E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CA1FCD2-51AE-0CC1-05E3-D07593356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67081F9-C9B8-4D7E-3D59-701DDC98B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F644A1C1-ACF7-B64E-088D-7B24D1DD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524" y="70533"/>
            <a:ext cx="471949" cy="365125"/>
          </a:xfrm>
        </p:spPr>
        <p:txBody>
          <a:bodyPr/>
          <a:lstStyle/>
          <a:p>
            <a:pPr algn="ctr" rtl="0"/>
            <a:fld id="{6D22F896-40B5-4ADD-8801-0D06FADFA095}" type="slidenum">
              <a:rPr lang="es-ES" noProof="0" smtClean="0"/>
              <a:pPr algn="ctr" rtl="0"/>
              <a:t>9</a:t>
            </a:fld>
            <a:endParaRPr lang="es-ES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1237094C-11E8-0F1F-939E-526532AE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53776" y="6422342"/>
            <a:ext cx="1022555" cy="365125"/>
          </a:xfrm>
        </p:spPr>
        <p:txBody>
          <a:bodyPr/>
          <a:lstStyle/>
          <a:p>
            <a:pPr rtl="0"/>
            <a:r>
              <a:rPr lang="es-ES" noProof="0" dirty="0"/>
              <a:t>Barco, G.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25AFD8-A74C-7B06-BD42-3332030E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74" y="0"/>
            <a:ext cx="51435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5DFBDA-E3E3-719B-9CF5-5F22DC76E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37" y="0"/>
            <a:ext cx="5143500" cy="685800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443C0B5-171E-29E9-C044-402930A41258}"/>
              </a:ext>
            </a:extLst>
          </p:cNvPr>
          <p:cNvSpPr txBox="1">
            <a:spLocks/>
          </p:cNvSpPr>
          <p:nvPr/>
        </p:nvSpPr>
        <p:spPr>
          <a:xfrm>
            <a:off x="0" y="6547701"/>
            <a:ext cx="8168958" cy="31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Barco, G.  </a:t>
            </a: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573F3093-6F04-228E-2E44-6CBDA50C1E68}"/>
              </a:ext>
            </a:extLst>
          </p:cNvPr>
          <p:cNvSpPr txBox="1">
            <a:spLocks/>
          </p:cNvSpPr>
          <p:nvPr/>
        </p:nvSpPr>
        <p:spPr>
          <a:xfrm>
            <a:off x="9281160" y="6514087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>
              <a:defRPr sz="1050" b="1">
                <a:solidFill>
                  <a:schemeClr val="tx2">
                    <a:lumMod val="10000"/>
                  </a:schemeClr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/>
              <a:t>05 - 08 - 2025</a:t>
            </a:r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852AC37-86AE-C238-86B9-C2DD6A16207A}"/>
              </a:ext>
            </a:extLst>
          </p:cNvPr>
          <p:cNvSpPr/>
          <p:nvPr/>
        </p:nvSpPr>
        <p:spPr>
          <a:xfrm>
            <a:off x="89452" y="130889"/>
            <a:ext cx="424284" cy="4051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81536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65000"/>
            <a:lumOff val="35000"/>
          </a:schemeClr>
        </a:solidFill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807020_TF67670762.potx" id="{B7FC8CE9-52FA-4AB8-962B-775F580AC377}" vid="{87A6727B-63DF-420F-B5A5-9E7CDBD0D2A3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Estela de vapor</Template>
  <TotalTime>1113</TotalTime>
  <Words>878</Words>
  <Application>Microsoft Office PowerPoint</Application>
  <PresentationFormat>Panorámica</PresentationFormat>
  <Paragraphs>227</Paragraphs>
  <Slides>34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3" baseType="lpstr">
      <vt:lpstr>ADLaM Display</vt:lpstr>
      <vt:lpstr>Aptos SemiBold</vt:lpstr>
      <vt:lpstr>Arial</vt:lpstr>
      <vt:lpstr>Calibri</vt:lpstr>
      <vt:lpstr>Century Gothic</vt:lpstr>
      <vt:lpstr>Franklin Gothic Book</vt:lpstr>
      <vt:lpstr>Georgia Pro Cond Semibold</vt:lpstr>
      <vt:lpstr>Wingdings</vt:lpstr>
      <vt:lpstr>Estela de condensación</vt:lpstr>
      <vt:lpstr>Characterization of Ar/N2 gaseous mixtures for MPGD-based detectors. </vt:lpstr>
      <vt:lpstr>Presentación de PowerPoint</vt:lpstr>
      <vt:lpstr>Presentación de PowerPoint</vt:lpstr>
      <vt:lpstr>Current situation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Outlook</vt:lpstr>
      <vt:lpstr>Thank you!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Genaro Barco</dc:creator>
  <cp:lastModifiedBy>Genaro Barco</cp:lastModifiedBy>
  <cp:revision>3</cp:revision>
  <dcterms:created xsi:type="dcterms:W3CDTF">2025-08-03T11:35:29Z</dcterms:created>
  <dcterms:modified xsi:type="dcterms:W3CDTF">2025-08-04T15:20:20Z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